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0" r:id="rId4"/>
    <p:sldId id="257" r:id="rId5"/>
    <p:sldId id="259" r:id="rId6"/>
    <p:sldId id="258" r:id="rId7"/>
    <p:sldId id="281" r:id="rId8"/>
    <p:sldId id="282" r:id="rId9"/>
    <p:sldId id="261" r:id="rId10"/>
    <p:sldId id="262" r:id="rId11"/>
    <p:sldId id="263" r:id="rId12"/>
    <p:sldId id="267" r:id="rId13"/>
    <p:sldId id="268" r:id="rId14"/>
    <p:sldId id="270" r:id="rId15"/>
    <p:sldId id="269" r:id="rId16"/>
    <p:sldId id="271" r:id="rId17"/>
    <p:sldId id="272" r:id="rId18"/>
    <p:sldId id="273" r:id="rId19"/>
    <p:sldId id="275" r:id="rId20"/>
    <p:sldId id="276" r:id="rId21"/>
    <p:sldId id="277" r:id="rId22"/>
    <p:sldId id="278" r:id="rId23"/>
    <p:sldId id="279" r:id="rId24"/>
    <p:sldId id="264" r:id="rId25"/>
    <p:sldId id="265" r:id="rId26"/>
    <p:sldId id="266"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7" d="100"/>
          <a:sy n="37" d="100"/>
        </p:scale>
        <p:origin x="1107" y="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EE2B-1267-4B4C-BFF8-0CE006163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387457-2E83-40C0-AF68-BC1F51726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885D0C-ED26-472A-A048-7386762C980F}"/>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5" name="Footer Placeholder 4">
            <a:extLst>
              <a:ext uri="{FF2B5EF4-FFF2-40B4-BE49-F238E27FC236}">
                <a16:creationId xmlns:a16="http://schemas.microsoft.com/office/drawing/2014/main" id="{C994AAF7-78A8-4DC0-B162-4C283D1CA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2E97ED-B9EC-46A3-A35B-653770CEE5CA}"/>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419520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C95E-CFBA-4767-8A4D-14A88E88F4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B842A-8646-44A9-8639-9913A5915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BFF492-7BAF-449F-9DA6-53EC3CC6A7E4}"/>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5" name="Footer Placeholder 4">
            <a:extLst>
              <a:ext uri="{FF2B5EF4-FFF2-40B4-BE49-F238E27FC236}">
                <a16:creationId xmlns:a16="http://schemas.microsoft.com/office/drawing/2014/main" id="{4E5AE114-05E5-4B51-A071-5B0F23FC5F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265B7-2222-4036-BCE8-C58B8930500D}"/>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209417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22D8F8-8738-4CC2-A0AA-66EBDA763C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33AE8C-5587-4F8D-A925-6C6ADAA5A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6A9FE-57BF-4D6A-825C-802932C0C932}"/>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5" name="Footer Placeholder 4">
            <a:extLst>
              <a:ext uri="{FF2B5EF4-FFF2-40B4-BE49-F238E27FC236}">
                <a16:creationId xmlns:a16="http://schemas.microsoft.com/office/drawing/2014/main" id="{6DE5F985-FC56-4606-A650-069C87D54E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FA45F-9787-4217-927C-24D74D63FB40}"/>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124779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9C8C-0D53-44E5-AE4D-BE4C6D3731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797147-C648-4146-AA2F-2F9E896D8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DA58A4-C806-4E2F-A29B-5D73EBFD62F2}"/>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5" name="Footer Placeholder 4">
            <a:extLst>
              <a:ext uri="{FF2B5EF4-FFF2-40B4-BE49-F238E27FC236}">
                <a16:creationId xmlns:a16="http://schemas.microsoft.com/office/drawing/2014/main" id="{376657BD-445B-4AB6-9FD7-28903AF137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659B5F-3824-4DB0-9D3D-337C02056547}"/>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106749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4B68-389A-4353-89DB-35113CD60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A0B19D-F37C-4B71-8964-2A952E6FB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28E92-641B-449F-9121-0B2476215F33}"/>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5" name="Footer Placeholder 4">
            <a:extLst>
              <a:ext uri="{FF2B5EF4-FFF2-40B4-BE49-F238E27FC236}">
                <a16:creationId xmlns:a16="http://schemas.microsoft.com/office/drawing/2014/main" id="{C861CB64-55D5-479C-BEAF-929526C0A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CBA670-F6CF-485A-AE82-86E0AB92B743}"/>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417793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2DC9-1F2B-48ED-B76C-B5A1817ECF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22C6CB-759D-4001-925E-C074F74BB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A3BA6F-29F5-44D3-95BF-2C0F0D06F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C8F745-F6B7-4C79-BE48-DE40EE5613FB}"/>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6" name="Footer Placeholder 5">
            <a:extLst>
              <a:ext uri="{FF2B5EF4-FFF2-40B4-BE49-F238E27FC236}">
                <a16:creationId xmlns:a16="http://schemas.microsoft.com/office/drawing/2014/main" id="{0E58002C-9E5A-4A54-8550-ED5D91548F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1087A-E0B1-43DB-8B77-FD91BB91EF7D}"/>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101252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79B6-255F-4A8F-8AF0-7F22213F8F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66DC08-50A3-481C-B83D-43A57D26F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10F659-FDB3-4F15-BE85-D8DD1525E3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B3B1F8-6CB3-4D02-8293-F43397D7D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28B621-482A-43A5-9978-886259C9E7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037819-5BD8-4AB1-8B3F-318ED3F4C996}"/>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8" name="Footer Placeholder 7">
            <a:extLst>
              <a:ext uri="{FF2B5EF4-FFF2-40B4-BE49-F238E27FC236}">
                <a16:creationId xmlns:a16="http://schemas.microsoft.com/office/drawing/2014/main" id="{CBFEFC66-84AE-4E2C-9CCD-6AD3279997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98EEF3-5E63-4925-8C8D-109902761AC4}"/>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295923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FDB3-F2D8-402A-AE9A-452A6A5041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E88206-D583-4EC6-B522-DD1542F518D8}"/>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4" name="Footer Placeholder 3">
            <a:extLst>
              <a:ext uri="{FF2B5EF4-FFF2-40B4-BE49-F238E27FC236}">
                <a16:creationId xmlns:a16="http://schemas.microsoft.com/office/drawing/2014/main" id="{82A8FD58-CDC4-4451-9D18-FA69A49A19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87FC54-0FF9-4F92-86DF-C9F3101BD0EF}"/>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105931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D7F76-57B2-487B-8133-3C273354FA1C}"/>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3" name="Footer Placeholder 2">
            <a:extLst>
              <a:ext uri="{FF2B5EF4-FFF2-40B4-BE49-F238E27FC236}">
                <a16:creationId xmlns:a16="http://schemas.microsoft.com/office/drawing/2014/main" id="{51F74BBD-15F9-4D00-A78B-89C4E3D12C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B61866-6850-4D91-B682-BD5C50CFFD17}"/>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395976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819C-1E3D-4363-9171-E0DCFC235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BB4A8-1F04-4B32-934A-D96AF46BC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B5031B-0677-43BA-98C8-82652BB81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5FBCD-7B1D-4D65-884C-5BEFD884E04B}"/>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6" name="Footer Placeholder 5">
            <a:extLst>
              <a:ext uri="{FF2B5EF4-FFF2-40B4-BE49-F238E27FC236}">
                <a16:creationId xmlns:a16="http://schemas.microsoft.com/office/drawing/2014/main" id="{A4A1E1D3-1776-4CE2-ABEA-6B1D4DB584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60A51-2C2D-4B92-9977-1AB135250215}"/>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66201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E6B3-5DE2-4A19-B1F7-4529E9436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A65B55-4313-4A0B-A3B1-F393C0D43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CFB6E7-F209-48E3-99DA-CACBB01EC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6AF81-5294-440A-8FB6-7435233E9FE6}"/>
              </a:ext>
            </a:extLst>
          </p:cNvPr>
          <p:cNvSpPr>
            <a:spLocks noGrp="1"/>
          </p:cNvSpPr>
          <p:nvPr>
            <p:ph type="dt" sz="half" idx="10"/>
          </p:nvPr>
        </p:nvSpPr>
        <p:spPr/>
        <p:txBody>
          <a:bodyPr/>
          <a:lstStyle/>
          <a:p>
            <a:fld id="{6B9A7730-C7CC-46FD-959A-2741CADE4F90}" type="datetimeFigureOut">
              <a:rPr lang="en-GB" smtClean="0"/>
              <a:t>27/03/2022</a:t>
            </a:fld>
            <a:endParaRPr lang="en-GB"/>
          </a:p>
        </p:txBody>
      </p:sp>
      <p:sp>
        <p:nvSpPr>
          <p:cNvPr id="6" name="Footer Placeholder 5">
            <a:extLst>
              <a:ext uri="{FF2B5EF4-FFF2-40B4-BE49-F238E27FC236}">
                <a16:creationId xmlns:a16="http://schemas.microsoft.com/office/drawing/2014/main" id="{14ABB7D0-3373-4B21-9BA0-4996564CFA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366B15-E80C-4C9C-B138-C689740D38FB}"/>
              </a:ext>
            </a:extLst>
          </p:cNvPr>
          <p:cNvSpPr>
            <a:spLocks noGrp="1"/>
          </p:cNvSpPr>
          <p:nvPr>
            <p:ph type="sldNum" sz="quarter" idx="12"/>
          </p:nvPr>
        </p:nvSpPr>
        <p:spPr/>
        <p:txBody>
          <a:bodyPr/>
          <a:lstStyle/>
          <a:p>
            <a:fld id="{1C1C6182-1434-4562-B3CF-E3683ED7A382}" type="slidenum">
              <a:rPr lang="en-GB" smtClean="0"/>
              <a:t>‹#›</a:t>
            </a:fld>
            <a:endParaRPr lang="en-GB"/>
          </a:p>
        </p:txBody>
      </p:sp>
    </p:spTree>
    <p:extLst>
      <p:ext uri="{BB962C8B-B14F-4D97-AF65-F5344CB8AC3E}">
        <p14:creationId xmlns:p14="http://schemas.microsoft.com/office/powerpoint/2010/main" val="301890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E90FD-2969-4E4B-9FDA-C4E590767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85CCB5-A5EE-4AE0-BD0B-45C7EF4BB8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8C4CC-FD16-4988-90E4-9DB27FE7C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A7730-C7CC-46FD-959A-2741CADE4F90}" type="datetimeFigureOut">
              <a:rPr lang="en-GB" smtClean="0"/>
              <a:t>27/03/2022</a:t>
            </a:fld>
            <a:endParaRPr lang="en-GB"/>
          </a:p>
        </p:txBody>
      </p:sp>
      <p:sp>
        <p:nvSpPr>
          <p:cNvPr id="5" name="Footer Placeholder 4">
            <a:extLst>
              <a:ext uri="{FF2B5EF4-FFF2-40B4-BE49-F238E27FC236}">
                <a16:creationId xmlns:a16="http://schemas.microsoft.com/office/drawing/2014/main" id="{DB290FE2-A44C-442F-B6DC-C55254237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15BF86-591B-493D-8E2D-6E65DA419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C6182-1434-4562-B3CF-E3683ED7A382}" type="slidenum">
              <a:rPr lang="en-GB" smtClean="0"/>
              <a:t>‹#›</a:t>
            </a:fld>
            <a:endParaRPr lang="en-GB"/>
          </a:p>
        </p:txBody>
      </p:sp>
    </p:spTree>
    <p:extLst>
      <p:ext uri="{BB962C8B-B14F-4D97-AF65-F5344CB8AC3E}">
        <p14:creationId xmlns:p14="http://schemas.microsoft.com/office/powerpoint/2010/main" val="75952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ustainablepreparedness/" TargetMode="External"/><Relationship Id="rId2" Type="http://schemas.openxmlformats.org/officeDocument/2006/relationships/hyperlink" Target="http://www.endtimepreparedness.org/" TargetMode="External"/><Relationship Id="rId1" Type="http://schemas.openxmlformats.org/officeDocument/2006/relationships/slideLayout" Target="../slideLayouts/slideLayout2.xml"/><Relationship Id="rId5" Type="http://schemas.openxmlformats.org/officeDocument/2006/relationships/hyperlink" Target="http://www.preparingtostand.org/" TargetMode="External"/><Relationship Id="rId4" Type="http://schemas.openxmlformats.org/officeDocument/2006/relationships/hyperlink" Target="http://www.backtoenoch.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C6A2-BA77-4A7F-8CFF-9C1E3E3C2010}"/>
              </a:ext>
            </a:extLst>
          </p:cNvPr>
          <p:cNvSpPr>
            <a:spLocks noGrp="1"/>
          </p:cNvSpPr>
          <p:nvPr>
            <p:ph type="ctrTitle"/>
          </p:nvPr>
        </p:nvSpPr>
        <p:spPr/>
        <p:txBody>
          <a:bodyPr/>
          <a:lstStyle/>
          <a:p>
            <a:r>
              <a:rPr lang="en-GB" dirty="0"/>
              <a:t>Country Living</a:t>
            </a:r>
          </a:p>
        </p:txBody>
      </p:sp>
      <p:sp>
        <p:nvSpPr>
          <p:cNvPr id="3" name="Subtitle 2">
            <a:extLst>
              <a:ext uri="{FF2B5EF4-FFF2-40B4-BE49-F238E27FC236}">
                <a16:creationId xmlns:a16="http://schemas.microsoft.com/office/drawing/2014/main" id="{A241A129-515A-4D42-A81A-FA0604CCF58D}"/>
              </a:ext>
            </a:extLst>
          </p:cNvPr>
          <p:cNvSpPr>
            <a:spLocks noGrp="1"/>
          </p:cNvSpPr>
          <p:nvPr>
            <p:ph type="subTitle" idx="1"/>
          </p:nvPr>
        </p:nvSpPr>
        <p:spPr/>
        <p:txBody>
          <a:bodyPr/>
          <a:lstStyle/>
          <a:p>
            <a:r>
              <a:rPr lang="en-GB" dirty="0"/>
              <a:t>By Gerard and Shirley Fordham</a:t>
            </a:r>
          </a:p>
        </p:txBody>
      </p:sp>
    </p:spTree>
    <p:extLst>
      <p:ext uri="{BB962C8B-B14F-4D97-AF65-F5344CB8AC3E}">
        <p14:creationId xmlns:p14="http://schemas.microsoft.com/office/powerpoint/2010/main" val="270561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house with a blue roof&#10;&#10;Description automatically generated with low confidence">
            <a:extLst>
              <a:ext uri="{FF2B5EF4-FFF2-40B4-BE49-F238E27FC236}">
                <a16:creationId xmlns:a16="http://schemas.microsoft.com/office/drawing/2014/main" id="{3B82EC6B-8B9D-4EEB-8A1B-4A30191D7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612" y="261257"/>
            <a:ext cx="10260363" cy="6449259"/>
          </a:xfrm>
        </p:spPr>
      </p:pic>
    </p:spTree>
    <p:extLst>
      <p:ext uri="{BB962C8B-B14F-4D97-AF65-F5344CB8AC3E}">
        <p14:creationId xmlns:p14="http://schemas.microsoft.com/office/powerpoint/2010/main" val="190694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grass, sky, house&#10;&#10;Description automatically generated">
            <a:extLst>
              <a:ext uri="{FF2B5EF4-FFF2-40B4-BE49-F238E27FC236}">
                <a16:creationId xmlns:a16="http://schemas.microsoft.com/office/drawing/2014/main" id="{02B6DE3F-FA6F-44DC-9328-3E315E2F9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6995" y="214604"/>
            <a:ext cx="10095723" cy="6296809"/>
          </a:xfrm>
        </p:spPr>
      </p:pic>
    </p:spTree>
    <p:extLst>
      <p:ext uri="{BB962C8B-B14F-4D97-AF65-F5344CB8AC3E}">
        <p14:creationId xmlns:p14="http://schemas.microsoft.com/office/powerpoint/2010/main" val="93377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grass, house, building&#10;&#10;Description automatically generated">
            <a:extLst>
              <a:ext uri="{FF2B5EF4-FFF2-40B4-BE49-F238E27FC236}">
                <a16:creationId xmlns:a16="http://schemas.microsoft.com/office/drawing/2014/main" id="{51AC3B30-7171-4C6E-B0E6-49A29BDA5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669" y="223935"/>
            <a:ext cx="10096743" cy="6498934"/>
          </a:xfrm>
        </p:spPr>
      </p:pic>
    </p:spTree>
    <p:extLst>
      <p:ext uri="{BB962C8B-B14F-4D97-AF65-F5344CB8AC3E}">
        <p14:creationId xmlns:p14="http://schemas.microsoft.com/office/powerpoint/2010/main" val="148610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sky, outdoor, house&#10;&#10;Description automatically generated">
            <a:extLst>
              <a:ext uri="{FF2B5EF4-FFF2-40B4-BE49-F238E27FC236}">
                <a16:creationId xmlns:a16="http://schemas.microsoft.com/office/drawing/2014/main" id="{4FAB201E-4B9C-4DEA-AADA-833195D6E3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376" y="175684"/>
            <a:ext cx="10664889" cy="6491166"/>
          </a:xfrm>
        </p:spPr>
      </p:pic>
    </p:spTree>
    <p:extLst>
      <p:ext uri="{BB962C8B-B14F-4D97-AF65-F5344CB8AC3E}">
        <p14:creationId xmlns:p14="http://schemas.microsoft.com/office/powerpoint/2010/main" val="276236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ireplace, oven, stone, cluttered&#10;&#10;Description automatically generated">
            <a:extLst>
              <a:ext uri="{FF2B5EF4-FFF2-40B4-BE49-F238E27FC236}">
                <a16:creationId xmlns:a16="http://schemas.microsoft.com/office/drawing/2014/main" id="{30F0CC03-CC4C-4CAD-9467-987538AF5A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0987" y="103161"/>
            <a:ext cx="4991877" cy="6651677"/>
          </a:xfrm>
        </p:spPr>
      </p:pic>
    </p:spTree>
    <p:extLst>
      <p:ext uri="{BB962C8B-B14F-4D97-AF65-F5344CB8AC3E}">
        <p14:creationId xmlns:p14="http://schemas.microsoft.com/office/powerpoint/2010/main" val="204655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ground, area, several&#10;&#10;Description automatically generated">
            <a:extLst>
              <a:ext uri="{FF2B5EF4-FFF2-40B4-BE49-F238E27FC236}">
                <a16:creationId xmlns:a16="http://schemas.microsoft.com/office/drawing/2014/main" id="{8CF8A0C4-6D6B-4E8B-874A-194799E9BE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698" y="203694"/>
            <a:ext cx="10189029" cy="6561189"/>
          </a:xfrm>
        </p:spPr>
      </p:pic>
    </p:spTree>
    <p:extLst>
      <p:ext uri="{BB962C8B-B14F-4D97-AF65-F5344CB8AC3E}">
        <p14:creationId xmlns:p14="http://schemas.microsoft.com/office/powerpoint/2010/main" val="154388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eiling, indoor, wall, floor&#10;&#10;Description automatically generated">
            <a:extLst>
              <a:ext uri="{FF2B5EF4-FFF2-40B4-BE49-F238E27FC236}">
                <a16:creationId xmlns:a16="http://schemas.microsoft.com/office/drawing/2014/main" id="{39CBE3B0-861F-4A2B-8EFC-BEC61262C5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310" y="343740"/>
            <a:ext cx="9423919" cy="6420954"/>
          </a:xfrm>
        </p:spPr>
      </p:pic>
    </p:spTree>
    <p:extLst>
      <p:ext uri="{BB962C8B-B14F-4D97-AF65-F5344CB8AC3E}">
        <p14:creationId xmlns:p14="http://schemas.microsoft.com/office/powerpoint/2010/main" val="174993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wall, ceiling, furniture&#10;&#10;Description automatically generated">
            <a:extLst>
              <a:ext uri="{FF2B5EF4-FFF2-40B4-BE49-F238E27FC236}">
                <a16:creationId xmlns:a16="http://schemas.microsoft.com/office/drawing/2014/main" id="{1BEADEAA-258D-42C0-956D-42264CA71D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045" y="168682"/>
            <a:ext cx="9722498" cy="6673227"/>
          </a:xfrm>
        </p:spPr>
      </p:pic>
    </p:spTree>
    <p:extLst>
      <p:ext uri="{BB962C8B-B14F-4D97-AF65-F5344CB8AC3E}">
        <p14:creationId xmlns:p14="http://schemas.microsoft.com/office/powerpoint/2010/main" val="236230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ceiling, cluttered, furniture&#10;&#10;Description automatically generated">
            <a:extLst>
              <a:ext uri="{FF2B5EF4-FFF2-40B4-BE49-F238E27FC236}">
                <a16:creationId xmlns:a16="http://schemas.microsoft.com/office/drawing/2014/main" id="{7460F2BA-8CFB-4CAD-AF62-991BD3D5E5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535" y="242596"/>
            <a:ext cx="9941249" cy="6452264"/>
          </a:xfrm>
        </p:spPr>
      </p:pic>
    </p:spTree>
    <p:extLst>
      <p:ext uri="{BB962C8B-B14F-4D97-AF65-F5344CB8AC3E}">
        <p14:creationId xmlns:p14="http://schemas.microsoft.com/office/powerpoint/2010/main" val="330918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field&#10;&#10;Description automatically generated">
            <a:extLst>
              <a:ext uri="{FF2B5EF4-FFF2-40B4-BE49-F238E27FC236}">
                <a16:creationId xmlns:a16="http://schemas.microsoft.com/office/drawing/2014/main" id="{AB957417-E103-4A58-B017-7C097F1D9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236" y="214604"/>
            <a:ext cx="9922564" cy="6487257"/>
          </a:xfrm>
        </p:spPr>
      </p:pic>
    </p:spTree>
    <p:extLst>
      <p:ext uri="{BB962C8B-B14F-4D97-AF65-F5344CB8AC3E}">
        <p14:creationId xmlns:p14="http://schemas.microsoft.com/office/powerpoint/2010/main" val="309923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house on a dirt road&#10;&#10;Description automatically generated with low confidence">
            <a:extLst>
              <a:ext uri="{FF2B5EF4-FFF2-40B4-BE49-F238E27FC236}">
                <a16:creationId xmlns:a16="http://schemas.microsoft.com/office/drawing/2014/main" id="{18DE3A26-57FF-475B-B130-45835180E8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828" y="1068791"/>
            <a:ext cx="7714120" cy="5789209"/>
          </a:xfrm>
        </p:spPr>
      </p:pic>
    </p:spTree>
    <p:extLst>
      <p:ext uri="{BB962C8B-B14F-4D97-AF65-F5344CB8AC3E}">
        <p14:creationId xmlns:p14="http://schemas.microsoft.com/office/powerpoint/2010/main" val="325642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field&#10;&#10;Description automatically generated">
            <a:extLst>
              <a:ext uri="{FF2B5EF4-FFF2-40B4-BE49-F238E27FC236}">
                <a16:creationId xmlns:a16="http://schemas.microsoft.com/office/drawing/2014/main" id="{C40F1F05-5D23-404A-9C5E-3E0DAB61A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0384" y="154678"/>
            <a:ext cx="10151706" cy="6477160"/>
          </a:xfrm>
        </p:spPr>
      </p:pic>
    </p:spTree>
    <p:extLst>
      <p:ext uri="{BB962C8B-B14F-4D97-AF65-F5344CB8AC3E}">
        <p14:creationId xmlns:p14="http://schemas.microsoft.com/office/powerpoint/2010/main" val="318476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ndscape with trees and grass&#10;&#10;Description automatically generated with low confidence">
            <a:extLst>
              <a:ext uri="{FF2B5EF4-FFF2-40B4-BE49-F238E27FC236}">
                <a16:creationId xmlns:a16="http://schemas.microsoft.com/office/drawing/2014/main" id="{68362178-3807-48D6-AC30-32DDECA4C1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036" y="180357"/>
            <a:ext cx="9871787" cy="6589199"/>
          </a:xfrm>
        </p:spPr>
      </p:pic>
    </p:spTree>
    <p:extLst>
      <p:ext uri="{BB962C8B-B14F-4D97-AF65-F5344CB8AC3E}">
        <p14:creationId xmlns:p14="http://schemas.microsoft.com/office/powerpoint/2010/main" val="210325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field&#10;&#10;Description automatically generated">
            <a:extLst>
              <a:ext uri="{FF2B5EF4-FFF2-40B4-BE49-F238E27FC236}">
                <a16:creationId xmlns:a16="http://schemas.microsoft.com/office/drawing/2014/main" id="{8CDD52BA-5F3D-49E3-8917-80C2B891C2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326" y="301726"/>
            <a:ext cx="10105053" cy="6440164"/>
          </a:xfrm>
        </p:spPr>
      </p:pic>
    </p:spTree>
    <p:extLst>
      <p:ext uri="{BB962C8B-B14F-4D97-AF65-F5344CB8AC3E}">
        <p14:creationId xmlns:p14="http://schemas.microsoft.com/office/powerpoint/2010/main" val="69764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field&#10;&#10;Description automatically generated">
            <a:extLst>
              <a:ext uri="{FF2B5EF4-FFF2-40B4-BE49-F238E27FC236}">
                <a16:creationId xmlns:a16="http://schemas.microsoft.com/office/drawing/2014/main" id="{F5CA0E40-1455-460E-B608-5167E90660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803" y="205273"/>
            <a:ext cx="9953658" cy="6583584"/>
          </a:xfrm>
        </p:spPr>
      </p:pic>
    </p:spTree>
    <p:extLst>
      <p:ext uri="{BB962C8B-B14F-4D97-AF65-F5344CB8AC3E}">
        <p14:creationId xmlns:p14="http://schemas.microsoft.com/office/powerpoint/2010/main" val="160173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nature&#10;&#10;Description automatically generated">
            <a:extLst>
              <a:ext uri="{FF2B5EF4-FFF2-40B4-BE49-F238E27FC236}">
                <a16:creationId xmlns:a16="http://schemas.microsoft.com/office/drawing/2014/main" id="{358E890E-BA09-4127-AB2F-1003025C31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763" y="522187"/>
            <a:ext cx="10356980" cy="5654776"/>
          </a:xfrm>
        </p:spPr>
      </p:pic>
    </p:spTree>
    <p:extLst>
      <p:ext uri="{BB962C8B-B14F-4D97-AF65-F5344CB8AC3E}">
        <p14:creationId xmlns:p14="http://schemas.microsoft.com/office/powerpoint/2010/main" val="309885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field&#10;&#10;Description automatically generated">
            <a:extLst>
              <a:ext uri="{FF2B5EF4-FFF2-40B4-BE49-F238E27FC236}">
                <a16:creationId xmlns:a16="http://schemas.microsoft.com/office/drawing/2014/main" id="{A40E5243-5514-49D9-88B1-E5DD29D03C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005" y="273716"/>
            <a:ext cx="10310326" cy="6285703"/>
          </a:xfrm>
        </p:spPr>
      </p:pic>
    </p:spTree>
    <p:extLst>
      <p:ext uri="{BB962C8B-B14F-4D97-AF65-F5344CB8AC3E}">
        <p14:creationId xmlns:p14="http://schemas.microsoft.com/office/powerpoint/2010/main" val="30435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outdoor, sky, nature&#10;&#10;Description automatically generated">
            <a:extLst>
              <a:ext uri="{FF2B5EF4-FFF2-40B4-BE49-F238E27FC236}">
                <a16:creationId xmlns:a16="http://schemas.microsoft.com/office/drawing/2014/main" id="{6BF3D732-F780-4BF3-99D1-E34755A53B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57" y="242596"/>
            <a:ext cx="10039739" cy="5934367"/>
          </a:xfrm>
        </p:spPr>
      </p:pic>
    </p:spTree>
    <p:extLst>
      <p:ext uri="{BB962C8B-B14F-4D97-AF65-F5344CB8AC3E}">
        <p14:creationId xmlns:p14="http://schemas.microsoft.com/office/powerpoint/2010/main" val="272868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D30D-CC36-4A08-8771-AF543530C762}"/>
              </a:ext>
            </a:extLst>
          </p:cNvPr>
          <p:cNvSpPr>
            <a:spLocks noGrp="1"/>
          </p:cNvSpPr>
          <p:nvPr>
            <p:ph type="title"/>
          </p:nvPr>
        </p:nvSpPr>
        <p:spPr>
          <a:xfrm>
            <a:off x="912845" y="952954"/>
            <a:ext cx="10515600" cy="1460500"/>
          </a:xfrm>
        </p:spPr>
        <p:txBody>
          <a:bodyPr>
            <a:noAutofit/>
          </a:bodyPr>
          <a:lstStyle/>
          <a:p>
            <a:pPr algn="ctr"/>
            <a:r>
              <a:rPr lang="en-GB" sz="2800" dirty="0"/>
              <a:t>For further information please contact</a:t>
            </a:r>
            <a:br>
              <a:rPr lang="en-GB" sz="2800" dirty="0"/>
            </a:br>
            <a:r>
              <a:rPr lang="en-GB" sz="2800" dirty="0"/>
              <a:t>Shirley and Gerard Fordham on the following email address:</a:t>
            </a:r>
          </a:p>
        </p:txBody>
      </p:sp>
      <p:sp>
        <p:nvSpPr>
          <p:cNvPr id="3" name="Content Placeholder 2">
            <a:extLst>
              <a:ext uri="{FF2B5EF4-FFF2-40B4-BE49-F238E27FC236}">
                <a16:creationId xmlns:a16="http://schemas.microsoft.com/office/drawing/2014/main" id="{574BCA2E-0B38-46C4-8610-619DD4976EA0}"/>
              </a:ext>
            </a:extLst>
          </p:cNvPr>
          <p:cNvSpPr>
            <a:spLocks noGrp="1"/>
          </p:cNvSpPr>
          <p:nvPr>
            <p:ph idx="1"/>
          </p:nvPr>
        </p:nvSpPr>
        <p:spPr>
          <a:xfrm>
            <a:off x="838200" y="2733869"/>
            <a:ext cx="10515600" cy="3443094"/>
          </a:xfrm>
        </p:spPr>
        <p:txBody>
          <a:bodyPr>
            <a:normAutofit/>
          </a:bodyPr>
          <a:lstStyle/>
          <a:p>
            <a:pPr marL="0" indent="0" algn="ctr">
              <a:buNone/>
            </a:pPr>
            <a:r>
              <a:rPr lang="en-GB" sz="3600" dirty="0"/>
              <a:t>Gerard.Fordham@btinternet.com</a:t>
            </a:r>
          </a:p>
        </p:txBody>
      </p:sp>
    </p:spTree>
    <p:extLst>
      <p:ext uri="{BB962C8B-B14F-4D97-AF65-F5344CB8AC3E}">
        <p14:creationId xmlns:p14="http://schemas.microsoft.com/office/powerpoint/2010/main" val="19792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D85-5BE0-45E0-8565-3DEB27A4BF02}"/>
              </a:ext>
            </a:extLst>
          </p:cNvPr>
          <p:cNvSpPr>
            <a:spLocks noGrp="1"/>
          </p:cNvSpPr>
          <p:nvPr>
            <p:ph type="title"/>
          </p:nvPr>
        </p:nvSpPr>
        <p:spPr/>
        <p:txBody>
          <a:bodyPr/>
          <a:lstStyle/>
          <a:p>
            <a:pPr algn="ctr"/>
            <a:r>
              <a:rPr lang="en-GB" dirty="0"/>
              <a:t>Websites</a:t>
            </a:r>
          </a:p>
        </p:txBody>
      </p:sp>
      <p:sp>
        <p:nvSpPr>
          <p:cNvPr id="3" name="Content Placeholder 2">
            <a:extLst>
              <a:ext uri="{FF2B5EF4-FFF2-40B4-BE49-F238E27FC236}">
                <a16:creationId xmlns:a16="http://schemas.microsoft.com/office/drawing/2014/main" id="{CE8BF078-2952-4881-B456-6BAE52907525}"/>
              </a:ext>
            </a:extLst>
          </p:cNvPr>
          <p:cNvSpPr>
            <a:spLocks noGrp="1"/>
          </p:cNvSpPr>
          <p:nvPr>
            <p:ph idx="1"/>
          </p:nvPr>
        </p:nvSpPr>
        <p:spPr>
          <a:xfrm>
            <a:off x="838200" y="1483567"/>
            <a:ext cx="10515600" cy="5206482"/>
          </a:xfrm>
        </p:spPr>
        <p:txBody>
          <a:bodyPr>
            <a:normAutofit/>
          </a:bodyPr>
          <a:lstStyle/>
          <a:p>
            <a:r>
              <a:rPr lang="en-GB" dirty="0">
                <a:hlinkClick r:id="rId2"/>
              </a:rPr>
              <a:t>http://www.endtimepreparedness.org</a:t>
            </a:r>
            <a:endParaRPr lang="en-GB" dirty="0"/>
          </a:p>
          <a:p>
            <a:pPr marL="0" indent="0">
              <a:buNone/>
            </a:pPr>
            <a:r>
              <a:rPr lang="en-GB" dirty="0"/>
              <a:t>Bro Meisner</a:t>
            </a:r>
          </a:p>
          <a:p>
            <a:pPr marL="0" indent="0">
              <a:buNone/>
            </a:pPr>
            <a:endParaRPr lang="en-GB" dirty="0"/>
          </a:p>
          <a:p>
            <a:r>
              <a:rPr lang="en-GB" dirty="0">
                <a:hlinkClick r:id="rId3"/>
              </a:rPr>
              <a:t>www.sustainablepreparedness</a:t>
            </a:r>
            <a:endParaRPr lang="en-GB" dirty="0"/>
          </a:p>
          <a:p>
            <a:pPr marL="0" indent="0">
              <a:buNone/>
            </a:pPr>
            <a:r>
              <a:rPr lang="en-GB" dirty="0"/>
              <a:t>By Bro Nick Meisner </a:t>
            </a:r>
          </a:p>
          <a:p>
            <a:pPr marL="0" indent="0">
              <a:buNone/>
            </a:pPr>
            <a:endParaRPr lang="en-GB" dirty="0"/>
          </a:p>
          <a:p>
            <a:r>
              <a:rPr lang="en-GB" dirty="0">
                <a:hlinkClick r:id="rId4"/>
              </a:rPr>
              <a:t>http://www.backtoenoch.org</a:t>
            </a:r>
            <a:endParaRPr lang="en-GB" dirty="0"/>
          </a:p>
          <a:p>
            <a:pPr marL="0" indent="0">
              <a:buNone/>
            </a:pPr>
            <a:r>
              <a:rPr lang="en-GB" dirty="0"/>
              <a:t>by Dave Westbrook.</a:t>
            </a:r>
          </a:p>
          <a:p>
            <a:pPr marL="0" indent="0">
              <a:buNone/>
            </a:pPr>
            <a:endParaRPr lang="en-GB" dirty="0"/>
          </a:p>
          <a:p>
            <a:r>
              <a:rPr lang="en-GB" dirty="0">
                <a:hlinkClick r:id="rId5"/>
              </a:rPr>
              <a:t>http://www.preparingtostand.org</a:t>
            </a:r>
            <a:r>
              <a:rPr lang="en-GB" dirty="0"/>
              <a:t>  by Jim Buller</a:t>
            </a:r>
          </a:p>
          <a:p>
            <a:endParaRPr lang="en-GB" dirty="0"/>
          </a:p>
        </p:txBody>
      </p:sp>
    </p:spTree>
    <p:extLst>
      <p:ext uri="{BB962C8B-B14F-4D97-AF65-F5344CB8AC3E}">
        <p14:creationId xmlns:p14="http://schemas.microsoft.com/office/powerpoint/2010/main" val="190781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5E7-A01A-421A-8D04-C3ECFBAFA3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E87AEA9-CD8F-4E68-AFA6-D93391BC308F}"/>
              </a:ext>
            </a:extLst>
          </p:cNvPr>
          <p:cNvSpPr>
            <a:spLocks noGrp="1"/>
          </p:cNvSpPr>
          <p:nvPr>
            <p:ph idx="1"/>
          </p:nvPr>
        </p:nvSpPr>
        <p:spPr>
          <a:xfrm>
            <a:off x="838200" y="1825625"/>
            <a:ext cx="10515600" cy="4920408"/>
          </a:xfrm>
        </p:spPr>
        <p:txBody>
          <a:bodyPr/>
          <a:lstStyle/>
          <a:p>
            <a:r>
              <a:rPr lang="en-GB" b="0" i="0" dirty="0">
                <a:solidFill>
                  <a:srgbClr val="222222"/>
                </a:solidFill>
                <a:effectLst/>
                <a:latin typeface="Arial" panose="020B0604020202020204" pitchFamily="34" charset="0"/>
              </a:rPr>
              <a:t>"Again and again the Lord has instructed that our people are to take their families away from the cities, into the country, where they can raise their own provisions; for in the future the problem of buying and selling will be a very serious one." Country Living page 9 &amp; 10. </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The Lord has shown me clearly that the image of the beast will be formed before probation closes, for it is to be the great test for the people of God, by which their eternal destiny will be decided.-" Last Day Events p227&amp; 228.</a:t>
            </a:r>
          </a:p>
          <a:p>
            <a:endParaRPr lang="en-GB" dirty="0"/>
          </a:p>
        </p:txBody>
      </p:sp>
    </p:spTree>
    <p:extLst>
      <p:ext uri="{BB962C8B-B14F-4D97-AF65-F5344CB8AC3E}">
        <p14:creationId xmlns:p14="http://schemas.microsoft.com/office/powerpoint/2010/main" val="307856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F7757-C5FF-4A65-9093-025DB0054F82}"/>
              </a:ext>
            </a:extLst>
          </p:cNvPr>
          <p:cNvSpPr>
            <a:spLocks noGrp="1"/>
          </p:cNvSpPr>
          <p:nvPr>
            <p:ph idx="1"/>
          </p:nvPr>
        </p:nvSpPr>
        <p:spPr>
          <a:xfrm>
            <a:off x="838200" y="879566"/>
            <a:ext cx="10515600" cy="5297397"/>
          </a:xfrm>
        </p:spPr>
        <p:txBody>
          <a:bodyPr/>
          <a:lstStyle/>
          <a:p>
            <a:r>
              <a:rPr lang="en-GB" b="0" i="0" dirty="0">
                <a:solidFill>
                  <a:srgbClr val="222222"/>
                </a:solidFill>
                <a:effectLst/>
                <a:latin typeface="Arial" panose="020B0604020202020204" pitchFamily="34" charset="0"/>
              </a:rPr>
              <a:t>" We can and should have tact and knowledge in trades, in building, in planting, and in sowing. A knowledge of how to cultivate the land will make rough places much smoother." {19MR 26.2} </a:t>
            </a:r>
            <a:endParaRPr lang="en-GB" dirty="0"/>
          </a:p>
        </p:txBody>
      </p:sp>
    </p:spTree>
    <p:extLst>
      <p:ext uri="{BB962C8B-B14F-4D97-AF65-F5344CB8AC3E}">
        <p14:creationId xmlns:p14="http://schemas.microsoft.com/office/powerpoint/2010/main" val="186897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F5826-47D0-4E1A-A2EA-ABBF0E3AF63A}"/>
              </a:ext>
            </a:extLst>
          </p:cNvPr>
          <p:cNvSpPr>
            <a:spLocks noGrp="1"/>
          </p:cNvSpPr>
          <p:nvPr>
            <p:ph idx="1"/>
          </p:nvPr>
        </p:nvSpPr>
        <p:spPr>
          <a:xfrm>
            <a:off x="838200" y="487680"/>
            <a:ext cx="10515600" cy="5689283"/>
          </a:xfrm>
        </p:spPr>
        <p:txBody>
          <a:bodyPr/>
          <a:lstStyle/>
          <a:p>
            <a:pPr marL="0" indent="0">
              <a:buNone/>
            </a:pPr>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See also Counsels On Stewardship the chapter entitled "The Tyranny of Debt pages 249 to 283. </a:t>
            </a:r>
          </a:p>
          <a:p>
            <a:pPr marL="0" indent="0">
              <a:buNone/>
            </a:pPr>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Also see Adventist Home the Chapter entitled "The Use Of Money pages 367 to 389. </a:t>
            </a:r>
            <a:endParaRPr lang="en-GB" dirty="0"/>
          </a:p>
        </p:txBody>
      </p:sp>
    </p:spTree>
    <p:extLst>
      <p:ext uri="{BB962C8B-B14F-4D97-AF65-F5344CB8AC3E}">
        <p14:creationId xmlns:p14="http://schemas.microsoft.com/office/powerpoint/2010/main" val="9330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340C-CAD0-428E-976C-70B06298275C}"/>
              </a:ext>
            </a:extLst>
          </p:cNvPr>
          <p:cNvSpPr>
            <a:spLocks noGrp="1"/>
          </p:cNvSpPr>
          <p:nvPr>
            <p:ph type="title"/>
          </p:nvPr>
        </p:nvSpPr>
        <p:spPr>
          <a:xfrm>
            <a:off x="838200" y="365126"/>
            <a:ext cx="10515600" cy="1090450"/>
          </a:xfrm>
        </p:spPr>
        <p:txBody>
          <a:bodyPr>
            <a:normAutofit fontScale="90000"/>
          </a:bodyPr>
          <a:lstStyle/>
          <a:p>
            <a:pPr algn="ctr"/>
            <a:r>
              <a:rPr lang="en-GB" b="0" i="0" dirty="0">
                <a:solidFill>
                  <a:srgbClr val="222222"/>
                </a:solidFill>
                <a:effectLst/>
                <a:latin typeface="Arial" panose="020B0604020202020204" pitchFamily="34" charset="0"/>
              </a:rPr>
              <a:t>WORK</a:t>
            </a:r>
            <a:br>
              <a:rPr lang="en-GB" b="0" i="0" dirty="0">
                <a:solidFill>
                  <a:srgbClr val="222222"/>
                </a:solidFill>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B7C3896A-C63C-4815-A808-393DB36F2444}"/>
              </a:ext>
            </a:extLst>
          </p:cNvPr>
          <p:cNvSpPr>
            <a:spLocks noGrp="1"/>
          </p:cNvSpPr>
          <p:nvPr>
            <p:ph idx="1"/>
          </p:nvPr>
        </p:nvSpPr>
        <p:spPr/>
        <p:txBody>
          <a:bodyPr/>
          <a:lstStyle/>
          <a:p>
            <a:pPr algn="l"/>
            <a:r>
              <a:rPr lang="en-GB" b="0" i="0" dirty="0">
                <a:solidFill>
                  <a:srgbClr val="222222"/>
                </a:solidFill>
                <a:effectLst/>
                <a:latin typeface="Arial" panose="020B0604020202020204" pitchFamily="34" charset="0"/>
              </a:rPr>
              <a:t>1. Same type of job.</a:t>
            </a:r>
          </a:p>
          <a:p>
            <a:pPr algn="l"/>
            <a:r>
              <a:rPr lang="en-GB" b="0" i="0" dirty="0">
                <a:solidFill>
                  <a:srgbClr val="222222"/>
                </a:solidFill>
                <a:effectLst/>
                <a:latin typeface="Arial" panose="020B0604020202020204" pitchFamily="34" charset="0"/>
              </a:rPr>
              <a:t>2. Working from home.</a:t>
            </a:r>
          </a:p>
          <a:p>
            <a:pPr algn="l"/>
            <a:r>
              <a:rPr lang="en-GB" b="0" i="0" dirty="0">
                <a:solidFill>
                  <a:srgbClr val="222222"/>
                </a:solidFill>
                <a:effectLst/>
                <a:latin typeface="Arial" panose="020B0604020202020204" pitchFamily="34" charset="0"/>
              </a:rPr>
              <a:t>3. Related job in same field.</a:t>
            </a:r>
          </a:p>
          <a:p>
            <a:pPr algn="l"/>
            <a:r>
              <a:rPr lang="en-GB" b="0" i="0" dirty="0">
                <a:solidFill>
                  <a:srgbClr val="222222"/>
                </a:solidFill>
                <a:effectLst/>
                <a:latin typeface="Arial" panose="020B0604020202020204" pitchFamily="34" charset="0"/>
              </a:rPr>
              <a:t>4. Previous skill.</a:t>
            </a:r>
          </a:p>
          <a:p>
            <a:pPr algn="l"/>
            <a:r>
              <a:rPr lang="en-GB" b="0" i="0" dirty="0">
                <a:solidFill>
                  <a:srgbClr val="222222"/>
                </a:solidFill>
                <a:effectLst/>
                <a:latin typeface="Arial" panose="020B0604020202020204" pitchFamily="34" charset="0"/>
              </a:rPr>
              <a:t>5. Online business.</a:t>
            </a:r>
          </a:p>
          <a:p>
            <a:pPr algn="l"/>
            <a:r>
              <a:rPr lang="en-GB" b="0" i="0" dirty="0">
                <a:solidFill>
                  <a:srgbClr val="222222"/>
                </a:solidFill>
                <a:effectLst/>
                <a:latin typeface="Arial" panose="020B0604020202020204" pitchFamily="34" charset="0"/>
              </a:rPr>
              <a:t>6. Small market gardening.</a:t>
            </a:r>
          </a:p>
        </p:txBody>
      </p:sp>
    </p:spTree>
    <p:extLst>
      <p:ext uri="{BB962C8B-B14F-4D97-AF65-F5344CB8AC3E}">
        <p14:creationId xmlns:p14="http://schemas.microsoft.com/office/powerpoint/2010/main" val="227353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6FB2-7344-451A-8169-0E6AAFCBD8CE}"/>
              </a:ext>
            </a:extLst>
          </p:cNvPr>
          <p:cNvSpPr>
            <a:spLocks noGrp="1"/>
          </p:cNvSpPr>
          <p:nvPr>
            <p:ph type="title"/>
          </p:nvPr>
        </p:nvSpPr>
        <p:spPr>
          <a:xfrm>
            <a:off x="838200" y="365126"/>
            <a:ext cx="10515600" cy="838524"/>
          </a:xfrm>
        </p:spPr>
        <p:txBody>
          <a:bodyPr/>
          <a:lstStyle/>
          <a:p>
            <a:pPr algn="ctr"/>
            <a:r>
              <a:rPr lang="en-GB" b="0" i="0" dirty="0">
                <a:solidFill>
                  <a:srgbClr val="222222"/>
                </a:solidFill>
                <a:effectLst/>
                <a:latin typeface="Arial" panose="020B0604020202020204" pitchFamily="34" charset="0"/>
              </a:rPr>
              <a:t>Ideal Property</a:t>
            </a:r>
            <a:endParaRPr lang="en-GB" dirty="0"/>
          </a:p>
        </p:txBody>
      </p:sp>
      <p:sp>
        <p:nvSpPr>
          <p:cNvPr id="3" name="Content Placeholder 2">
            <a:extLst>
              <a:ext uri="{FF2B5EF4-FFF2-40B4-BE49-F238E27FC236}">
                <a16:creationId xmlns:a16="http://schemas.microsoft.com/office/drawing/2014/main" id="{1F3AAE60-6D01-45E8-A0FD-8EFEAE06903F}"/>
              </a:ext>
            </a:extLst>
          </p:cNvPr>
          <p:cNvSpPr>
            <a:spLocks noGrp="1"/>
          </p:cNvSpPr>
          <p:nvPr>
            <p:ph idx="1"/>
          </p:nvPr>
        </p:nvSpPr>
        <p:spPr>
          <a:xfrm>
            <a:off x="838200" y="1352939"/>
            <a:ext cx="10515600" cy="4824024"/>
          </a:xfrm>
        </p:spPr>
        <p:txBody>
          <a:bodyPr>
            <a:normAutofit/>
          </a:bodyPr>
          <a:lstStyle/>
          <a:p>
            <a:pPr algn="l"/>
            <a:r>
              <a:rPr lang="en-GB" b="0" i="0" dirty="0">
                <a:solidFill>
                  <a:srgbClr val="222222"/>
                </a:solidFill>
                <a:effectLst/>
                <a:latin typeface="Arial" panose="020B0604020202020204" pitchFamily="34" charset="0"/>
              </a:rPr>
              <a:t>1.Acreage 10+</a:t>
            </a:r>
          </a:p>
          <a:p>
            <a:pPr algn="l"/>
            <a:r>
              <a:rPr lang="en-GB" b="0" i="0" dirty="0">
                <a:solidFill>
                  <a:srgbClr val="222222"/>
                </a:solidFill>
                <a:effectLst/>
                <a:latin typeface="Arial" panose="020B0604020202020204" pitchFamily="34" charset="0"/>
              </a:rPr>
              <a:t>2. Water</a:t>
            </a:r>
          </a:p>
          <a:p>
            <a:pPr algn="l"/>
            <a:r>
              <a:rPr lang="en-GB" b="0" i="0" dirty="0">
                <a:solidFill>
                  <a:srgbClr val="222222"/>
                </a:solidFill>
                <a:effectLst/>
                <a:latin typeface="Arial" panose="020B0604020202020204" pitchFamily="34" charset="0"/>
              </a:rPr>
              <a:t>3. Access. Not too easy, not too hard.</a:t>
            </a:r>
          </a:p>
          <a:p>
            <a:pPr algn="l"/>
            <a:r>
              <a:rPr lang="en-GB" b="0" i="0" dirty="0">
                <a:solidFill>
                  <a:srgbClr val="222222"/>
                </a:solidFill>
                <a:effectLst/>
                <a:latin typeface="Arial" panose="020B0604020202020204" pitchFamily="34" charset="0"/>
              </a:rPr>
              <a:t>4. Soil. Good for growing food.</a:t>
            </a:r>
          </a:p>
          <a:p>
            <a:pPr algn="l"/>
            <a:r>
              <a:rPr lang="en-GB" b="0" i="0" dirty="0">
                <a:solidFill>
                  <a:srgbClr val="222222"/>
                </a:solidFill>
                <a:effectLst/>
                <a:latin typeface="Arial" panose="020B0604020202020204" pitchFamily="34" charset="0"/>
              </a:rPr>
              <a:t>5. Slope. SW ideal.</a:t>
            </a:r>
          </a:p>
          <a:p>
            <a:pPr algn="l"/>
            <a:r>
              <a:rPr lang="en-GB" b="0" i="0" dirty="0">
                <a:solidFill>
                  <a:srgbClr val="222222"/>
                </a:solidFill>
                <a:effectLst/>
                <a:latin typeface="Arial" panose="020B0604020202020204" pitchFamily="34" charset="0"/>
              </a:rPr>
              <a:t>6. Timber. </a:t>
            </a:r>
          </a:p>
          <a:p>
            <a:pPr algn="l"/>
            <a:r>
              <a:rPr lang="en-GB" b="0" i="0" dirty="0">
                <a:solidFill>
                  <a:srgbClr val="222222"/>
                </a:solidFill>
                <a:effectLst/>
                <a:latin typeface="Arial" panose="020B0604020202020204" pitchFamily="34" charset="0"/>
              </a:rPr>
              <a:t>7. Seclusion. No near neighbours.</a:t>
            </a:r>
          </a:p>
          <a:p>
            <a:pPr algn="l"/>
            <a:r>
              <a:rPr lang="en-GB" b="0" i="0" dirty="0">
                <a:solidFill>
                  <a:srgbClr val="222222"/>
                </a:solidFill>
                <a:effectLst/>
                <a:latin typeface="Arial" panose="020B0604020202020204" pitchFamily="34" charset="0"/>
              </a:rPr>
              <a:t>8. Condition of house</a:t>
            </a:r>
          </a:p>
          <a:p>
            <a:pPr marL="0" indent="0" algn="ctr">
              <a:buNone/>
            </a:pPr>
            <a:r>
              <a:rPr lang="en-GB" b="0" i="0" dirty="0">
                <a:solidFill>
                  <a:srgbClr val="222222"/>
                </a:solidFill>
                <a:effectLst/>
                <a:latin typeface="Arial" panose="020B0604020202020204" pitchFamily="34" charset="0"/>
              </a:rPr>
              <a:t>A place you love. </a:t>
            </a:r>
          </a:p>
        </p:txBody>
      </p:sp>
    </p:spTree>
    <p:extLst>
      <p:ext uri="{BB962C8B-B14F-4D97-AF65-F5344CB8AC3E}">
        <p14:creationId xmlns:p14="http://schemas.microsoft.com/office/powerpoint/2010/main" val="411478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sky, house, grass&#10;&#10;Description automatically generated">
            <a:extLst>
              <a:ext uri="{FF2B5EF4-FFF2-40B4-BE49-F238E27FC236}">
                <a16:creationId xmlns:a16="http://schemas.microsoft.com/office/drawing/2014/main" id="{9A0A9A7D-CA24-433E-9742-EF1CAE4B0F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116" y="205273"/>
            <a:ext cx="10392496" cy="6537247"/>
          </a:xfrm>
        </p:spPr>
      </p:pic>
    </p:spTree>
    <p:extLst>
      <p:ext uri="{BB962C8B-B14F-4D97-AF65-F5344CB8AC3E}">
        <p14:creationId xmlns:p14="http://schemas.microsoft.com/office/powerpoint/2010/main" val="3044129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349</Words>
  <Application>Microsoft Office PowerPoint</Application>
  <PresentationFormat>Widescreen</PresentationFormat>
  <Paragraphs>40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Country Living</vt:lpstr>
      <vt:lpstr>PowerPoint Presentation</vt:lpstr>
      <vt:lpstr>Websites</vt:lpstr>
      <vt:lpstr>PowerPoint Presentation</vt:lpstr>
      <vt:lpstr>PowerPoint Presentation</vt:lpstr>
      <vt:lpstr>PowerPoint Presentation</vt:lpstr>
      <vt:lpstr>WORK </vt:lpstr>
      <vt:lpstr>Ideal Property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please contact Shirley and Gerard Fordham on the following email address: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Living</dc:title>
  <dc:creator>Edward Davis</dc:creator>
  <cp:lastModifiedBy>Ron wilson</cp:lastModifiedBy>
  <cp:revision>3</cp:revision>
  <dcterms:created xsi:type="dcterms:W3CDTF">2022-03-18T14:42:03Z</dcterms:created>
  <dcterms:modified xsi:type="dcterms:W3CDTF">2022-03-27T13:49:01Z</dcterms:modified>
</cp:coreProperties>
</file>